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s-UY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2424"/>
    <a:srgbClr val="E50F3D"/>
    <a:srgbClr val="3050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70" d="100"/>
          <a:sy n="70" d="100"/>
        </p:scale>
        <p:origin x="738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jpg>
</file>

<file path=ppt/media/image12.png>
</file>

<file path=ppt/media/image13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23EB95-F32B-428D-9956-B1002351D5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UY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66741D4-754F-490A-9924-DE818F8054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UY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7C3CFF1-5643-48C3-BC6F-10D6EFF928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374C7-FCC4-4C85-93B2-F2F93103F0C9}" type="datetimeFigureOut">
              <a:rPr lang="es-UY" smtClean="0"/>
              <a:t>30/9/2019</a:t>
            </a:fld>
            <a:endParaRPr lang="es-UY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9F7ED01-FFDD-4C4E-8E46-C5A9BA5EE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569EEA1-9523-4E62-8D63-2FD2B58BD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C0FE6-DE5E-4968-8F52-3919B2246700}" type="slidenum">
              <a:rPr lang="es-UY" smtClean="0"/>
              <a:t>‹Nº›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5283149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21D75D-EC5A-4A74-AB71-B87C7C36A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UY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C3DF6E9-4AA1-4B70-A922-7E51F7FFB8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Y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EAF5253-95D3-4931-A168-AB49A1B75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374C7-FCC4-4C85-93B2-F2F93103F0C9}" type="datetimeFigureOut">
              <a:rPr lang="es-UY" smtClean="0"/>
              <a:t>30/9/2019</a:t>
            </a:fld>
            <a:endParaRPr lang="es-UY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66DAEAA-5EB5-481E-9E82-95B51A630F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E3EE045-E4CE-4855-A19D-988BE5B9D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C0FE6-DE5E-4968-8F52-3919B2246700}" type="slidenum">
              <a:rPr lang="es-UY" smtClean="0"/>
              <a:t>‹Nº›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28037901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F38465A6-0D31-4E76-961F-DD7C30B897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UY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A41BF7C-1059-45C3-BD80-F5E84CF519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Y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2C39850-2327-40F2-A51D-6D87E47166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374C7-FCC4-4C85-93B2-F2F93103F0C9}" type="datetimeFigureOut">
              <a:rPr lang="es-UY" smtClean="0"/>
              <a:t>30/9/2019</a:t>
            </a:fld>
            <a:endParaRPr lang="es-UY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A293415-1FD7-469B-9F55-2357515AC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04FA410-C1DC-44F2-BF96-FA66D132B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C0FE6-DE5E-4968-8F52-3919B2246700}" type="slidenum">
              <a:rPr lang="es-UY" smtClean="0"/>
              <a:t>‹Nº›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19796908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DE7727-461A-4242-AA2E-9C2ABDD41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UY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2725AD6-F817-4484-9398-2627EC5509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Y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5FE6521-25B4-41BD-8F8D-D090633754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374C7-FCC4-4C85-93B2-F2F93103F0C9}" type="datetimeFigureOut">
              <a:rPr lang="es-UY" smtClean="0"/>
              <a:t>30/9/2019</a:t>
            </a:fld>
            <a:endParaRPr lang="es-UY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5CC6AD0-5DB3-45A6-99B6-50ECB3173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646CBBD-D573-4BA7-8518-F572896A9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C0FE6-DE5E-4968-8F52-3919B2246700}" type="slidenum">
              <a:rPr lang="es-UY" smtClean="0"/>
              <a:t>‹Nº›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19669983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513E7D-B6B2-4ABD-B7B9-EB36340FB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UY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AFE330B-96FF-43D6-AD46-C5ACAFBE77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F722B83-0CD6-4304-8E20-5D5AA04509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374C7-FCC4-4C85-93B2-F2F93103F0C9}" type="datetimeFigureOut">
              <a:rPr lang="es-UY" smtClean="0"/>
              <a:t>30/9/2019</a:t>
            </a:fld>
            <a:endParaRPr lang="es-UY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39CB54D-EF36-4CBF-A3A8-443CAFA56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53F960A-F036-44B6-8B42-A003D2EC4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C0FE6-DE5E-4968-8F52-3919B2246700}" type="slidenum">
              <a:rPr lang="es-UY" smtClean="0"/>
              <a:t>‹Nº›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36067791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BBD16A-DA58-492E-93DD-79CECE8E21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UY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96D92A9-BA19-44D5-9205-45C58846BF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Y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3C9E9B8-D482-4826-8CDF-A5743BDD41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Y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4E2D277-672E-4CB5-AE74-9E6076E0B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374C7-FCC4-4C85-93B2-F2F93103F0C9}" type="datetimeFigureOut">
              <a:rPr lang="es-UY" smtClean="0"/>
              <a:t>30/9/2019</a:t>
            </a:fld>
            <a:endParaRPr lang="es-UY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59D3442-4333-4695-A24E-42A1A891F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E903D61-7CF2-4E24-ABD8-40EC3C42D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C0FE6-DE5E-4968-8F52-3919B2246700}" type="slidenum">
              <a:rPr lang="es-UY" smtClean="0"/>
              <a:t>‹Nº›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19998229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F61349-48EC-4F43-BF8A-A684346D4E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UY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ADC2845-4B6A-4E18-AC51-988C49922D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283E330-3896-4F5F-A83B-6A527610DB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Y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091C085E-A917-404A-AA66-264469F356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5D3EFAD-72B2-4B81-8F61-8A4A68B01C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Y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3EDBD828-E278-4B70-957E-55628F81B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374C7-FCC4-4C85-93B2-F2F93103F0C9}" type="datetimeFigureOut">
              <a:rPr lang="es-UY" smtClean="0"/>
              <a:t>30/9/2019</a:t>
            </a:fld>
            <a:endParaRPr lang="es-UY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48D97D9F-5C7C-4B76-9A01-7BA7BDF841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8A015CC-B881-43DC-AD49-2E927FB74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C0FE6-DE5E-4968-8F52-3919B2246700}" type="slidenum">
              <a:rPr lang="es-UY" smtClean="0"/>
              <a:t>‹Nº›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32263599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5CCD78-7CF1-408E-BD6C-F74E09E6A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UY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F88A006D-ECE6-4415-8E52-04E96D5F5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374C7-FCC4-4C85-93B2-F2F93103F0C9}" type="datetimeFigureOut">
              <a:rPr lang="es-UY" smtClean="0"/>
              <a:t>30/9/2019</a:t>
            </a:fld>
            <a:endParaRPr lang="es-UY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0E148C0D-D0D1-488F-9330-3FD7D9689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ACDA0BE-31A0-472A-824D-459CD9052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C0FE6-DE5E-4968-8F52-3919B2246700}" type="slidenum">
              <a:rPr lang="es-UY" smtClean="0"/>
              <a:t>‹Nº›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5800440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E6607D9B-E33B-4E9E-964B-7D69295962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374C7-FCC4-4C85-93B2-F2F93103F0C9}" type="datetimeFigureOut">
              <a:rPr lang="es-UY" smtClean="0"/>
              <a:t>30/9/2019</a:t>
            </a:fld>
            <a:endParaRPr lang="es-UY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6A281174-611A-44FF-BDB2-81F76B0C86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089CDDE-96FB-4B80-A5F9-04DBC5098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C0FE6-DE5E-4968-8F52-3919B2246700}" type="slidenum">
              <a:rPr lang="es-UY" smtClean="0"/>
              <a:t>‹Nº›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29080034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C77D19-FC0B-45B6-9272-C5F3406C6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UY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898EA3A-FFA5-4546-A3C0-55DD3EF17F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Y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0A8F71D-E9AE-4F0E-8E54-49172DC0F8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17BA8D3-8F64-43CB-9E04-2BEB59AB8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374C7-FCC4-4C85-93B2-F2F93103F0C9}" type="datetimeFigureOut">
              <a:rPr lang="es-UY" smtClean="0"/>
              <a:t>30/9/2019</a:t>
            </a:fld>
            <a:endParaRPr lang="es-UY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D59E73C-3414-4582-BD54-7C6C49D04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60362D1-0F29-493B-A5CB-DA3C68AF2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C0FE6-DE5E-4968-8F52-3919B2246700}" type="slidenum">
              <a:rPr lang="es-UY" smtClean="0"/>
              <a:t>‹Nº›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29336317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D4C27D4-390E-4D95-A553-EA995B628A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UY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963632B4-5845-4787-A464-B3FDE47990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UY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DB4C4C9-DAE4-4D60-B54D-24D908B3A3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B10DFFD-0DF1-493A-9D68-7C9DBD3937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374C7-FCC4-4C85-93B2-F2F93103F0C9}" type="datetimeFigureOut">
              <a:rPr lang="es-UY" smtClean="0"/>
              <a:t>30/9/2019</a:t>
            </a:fld>
            <a:endParaRPr lang="es-UY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2FE3339-DBD8-466D-8CB2-223B0990DD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D8B9B45-8159-4714-852B-AA15D5FF0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C0FE6-DE5E-4968-8F52-3919B2246700}" type="slidenum">
              <a:rPr lang="es-UY" smtClean="0"/>
              <a:t>‹Nº›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23860029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EA853B41-1123-4F0F-A9F7-9C0609644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UY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B4BE7ED-7553-4774-B650-00884AD0A4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Y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605B7FE-F033-4516-890F-BBE324934F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7374C7-FCC4-4C85-93B2-F2F93103F0C9}" type="datetimeFigureOut">
              <a:rPr lang="es-UY" smtClean="0"/>
              <a:t>30/9/2019</a:t>
            </a:fld>
            <a:endParaRPr lang="es-UY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E8119A6-6FB8-493B-8E27-26519890B9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UY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48E9336-CED9-4DD0-9AFE-10D36EB698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0C0FE6-DE5E-4968-8F52-3919B2246700}" type="slidenum">
              <a:rPr lang="es-UY" smtClean="0"/>
              <a:t>‹Nº›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3602922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UY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jp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E4057C4-9C97-4F04-8944-B8A81297FB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43F3272-8E55-41FF-97C5-D19E5FF0269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UY"/>
          </a:p>
        </p:txBody>
      </p:sp>
      <p:pic>
        <p:nvPicPr>
          <p:cNvPr id="5" name="bit v2">
            <a:hlinkClick r:id="" action="ppaction://media"/>
            <a:extLst>
              <a:ext uri="{FF2B5EF4-FFF2-40B4-BE49-F238E27FC236}">
                <a16:creationId xmlns:a16="http://schemas.microsoft.com/office/drawing/2014/main" id="{3A9E8B88-4394-4298-832B-6E4A410D555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6894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2002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30000">
        <p:fade/>
      </p:transition>
    </mc:Choice>
    <mc:Fallback>
      <p:transition spd="med" advClick="0" advTm="3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3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arcador de contenido 6">
            <a:extLst>
              <a:ext uri="{FF2B5EF4-FFF2-40B4-BE49-F238E27FC236}">
                <a16:creationId xmlns:a16="http://schemas.microsoft.com/office/drawing/2014/main" id="{7EC7B38B-AEE9-45D6-8D12-290BE1A92105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57" r="31698"/>
          <a:stretch/>
        </p:blipFill>
        <p:spPr>
          <a:xfrm>
            <a:off x="0" y="0"/>
            <a:ext cx="4518991" cy="6858000"/>
          </a:xfr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251AC4F7-776F-455F-B5BD-D079792857C3}"/>
              </a:ext>
            </a:extLst>
          </p:cNvPr>
          <p:cNvSpPr txBox="1"/>
          <p:nvPr/>
        </p:nvSpPr>
        <p:spPr>
          <a:xfrm>
            <a:off x="6802869" y="1028713"/>
            <a:ext cx="493089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>
                <a:latin typeface="Segoe UI" panose="020B0502040204020203" pitchFamily="34" charset="0"/>
                <a:cs typeface="Segoe UI" panose="020B0502040204020203" pitchFamily="34" charset="0"/>
              </a:rPr>
              <a:t>Sistema de Lógica y Trazabilidad Automotriz </a:t>
            </a:r>
            <a:endParaRPr lang="es-UY" sz="3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1CE14BE7-1CD1-41E0-AD62-51DACFE73B8C}"/>
              </a:ext>
            </a:extLst>
          </p:cNvPr>
          <p:cNvCxnSpPr/>
          <p:nvPr/>
        </p:nvCxnSpPr>
        <p:spPr>
          <a:xfrm>
            <a:off x="4856922" y="2819859"/>
            <a:ext cx="666584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uadroTexto 11">
            <a:extLst>
              <a:ext uri="{FF2B5EF4-FFF2-40B4-BE49-F238E27FC236}">
                <a16:creationId xmlns:a16="http://schemas.microsoft.com/office/drawing/2014/main" id="{505FB2E2-0F66-4AFE-B751-2528AC6ED735}"/>
              </a:ext>
            </a:extLst>
          </p:cNvPr>
          <p:cNvSpPr txBox="1"/>
          <p:nvPr/>
        </p:nvSpPr>
        <p:spPr>
          <a:xfrm>
            <a:off x="4764156" y="2892085"/>
            <a:ext cx="67586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</a:rPr>
              <a:t>Proyecto de pasaje de grado 2019 </a:t>
            </a:r>
            <a:endParaRPr lang="es-UY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26" name="Imagen 25">
            <a:extLst>
              <a:ext uri="{FF2B5EF4-FFF2-40B4-BE49-F238E27FC236}">
                <a16:creationId xmlns:a16="http://schemas.microsoft.com/office/drawing/2014/main" id="{8148EF5E-AE97-47AE-82BE-7B801A6A72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0839" y="3670749"/>
            <a:ext cx="4732425" cy="4732425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C994064E-0234-49C5-B754-B58B88B6F3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1374" y="5327374"/>
            <a:ext cx="1411356" cy="1411356"/>
          </a:xfrm>
          <a:prstGeom prst="rect">
            <a:avLst/>
          </a:prstGeom>
        </p:spPr>
      </p:pic>
      <p:pic>
        <p:nvPicPr>
          <p:cNvPr id="24" name="Imagen 23">
            <a:extLst>
              <a:ext uri="{FF2B5EF4-FFF2-40B4-BE49-F238E27FC236}">
                <a16:creationId xmlns:a16="http://schemas.microsoft.com/office/drawing/2014/main" id="{E9634182-5741-4BB7-BE5C-3F870F12E6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2783" y="4128784"/>
            <a:ext cx="3808535" cy="3808535"/>
          </a:xfrm>
          <a:prstGeom prst="rect">
            <a:avLst/>
          </a:prstGeom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EF5AAC72-8958-4627-8CB2-E1677F5C894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4321" y="4970322"/>
            <a:ext cx="2125455" cy="2125455"/>
          </a:xfrm>
          <a:prstGeom prst="rect">
            <a:avLst/>
          </a:prstGeom>
        </p:spPr>
      </p:pic>
      <p:pic>
        <p:nvPicPr>
          <p:cNvPr id="20" name="Imagen 19">
            <a:extLst>
              <a:ext uri="{FF2B5EF4-FFF2-40B4-BE49-F238E27FC236}">
                <a16:creationId xmlns:a16="http://schemas.microsoft.com/office/drawing/2014/main" id="{98D829E9-0B11-4856-89E9-A334901A35E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131" y="4789132"/>
            <a:ext cx="2487837" cy="2487837"/>
          </a:xfrm>
          <a:prstGeom prst="rect">
            <a:avLst/>
          </a:prstGeom>
        </p:spPr>
      </p:pic>
      <p:pic>
        <p:nvPicPr>
          <p:cNvPr id="22" name="Imagen 21">
            <a:extLst>
              <a:ext uri="{FF2B5EF4-FFF2-40B4-BE49-F238E27FC236}">
                <a16:creationId xmlns:a16="http://schemas.microsoft.com/office/drawing/2014/main" id="{8EC8DBC5-9ECA-4B48-BFFA-8D1F7571792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3047" y="4469685"/>
            <a:ext cx="3048006" cy="3048006"/>
          </a:xfrm>
          <a:prstGeom prst="rect">
            <a:avLst/>
          </a:prstGeo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78D1F5C0-37AE-40A9-A26C-2060872DD40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831" y="5180832"/>
            <a:ext cx="1704434" cy="1704434"/>
          </a:xfrm>
          <a:prstGeom prst="rect">
            <a:avLst/>
          </a:prstGeom>
        </p:spPr>
      </p:pic>
      <p:pic>
        <p:nvPicPr>
          <p:cNvPr id="30" name="Imagen 29">
            <a:extLst>
              <a:ext uri="{FF2B5EF4-FFF2-40B4-BE49-F238E27FC236}">
                <a16:creationId xmlns:a16="http://schemas.microsoft.com/office/drawing/2014/main" id="{EB88439D-C934-4DA0-ADA4-E8409C1D04A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7877" y="1212281"/>
            <a:ext cx="1672733" cy="1318508"/>
          </a:xfrm>
          <a:prstGeom prst="rect">
            <a:avLst/>
          </a:prstGeom>
        </p:spPr>
      </p:pic>
      <p:cxnSp>
        <p:nvCxnSpPr>
          <p:cNvPr id="33" name="Conector recto 32">
            <a:extLst>
              <a:ext uri="{FF2B5EF4-FFF2-40B4-BE49-F238E27FC236}">
                <a16:creationId xmlns:a16="http://schemas.microsoft.com/office/drawing/2014/main" id="{B0679A0E-F013-4CA0-AFB6-4A792510BFA1}"/>
              </a:ext>
            </a:extLst>
          </p:cNvPr>
          <p:cNvCxnSpPr/>
          <p:nvPr/>
        </p:nvCxnSpPr>
        <p:spPr>
          <a:xfrm>
            <a:off x="6681739" y="1212281"/>
            <a:ext cx="0" cy="13871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58560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7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8" dur="6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50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2" dur="4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4" dur="3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6" dur="2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94650FBA-25F9-4E52-BFB2-75A3551B7717}"/>
              </a:ext>
            </a:extLst>
          </p:cNvPr>
          <p:cNvSpPr txBox="1"/>
          <p:nvPr/>
        </p:nvSpPr>
        <p:spPr>
          <a:xfrm>
            <a:off x="256674" y="596170"/>
            <a:ext cx="42832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>
                <a:latin typeface="Segoe UI Light" panose="020B0502040204020203" pitchFamily="34" charset="0"/>
                <a:cs typeface="Segoe UI Light" panose="020B0502040204020203" pitchFamily="34" charset="0"/>
              </a:rPr>
              <a:t>Acerca de </a:t>
            </a:r>
            <a:r>
              <a:rPr lang="es-E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nosotros</a:t>
            </a:r>
            <a:r>
              <a:rPr lang="es-ES" sz="3600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endParaRPr lang="es-UY" sz="3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C88AF937-F317-4527-9AB3-E7D42C469C39}"/>
              </a:ext>
            </a:extLst>
          </p:cNvPr>
          <p:cNvCxnSpPr>
            <a:cxnSpLocks/>
          </p:cNvCxnSpPr>
          <p:nvPr/>
        </p:nvCxnSpPr>
        <p:spPr>
          <a:xfrm>
            <a:off x="256674" y="1242501"/>
            <a:ext cx="3866147" cy="0"/>
          </a:xfrm>
          <a:prstGeom prst="line">
            <a:avLst/>
          </a:prstGeom>
          <a:ln w="28575">
            <a:solidFill>
              <a:srgbClr val="3050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magen 5">
            <a:extLst>
              <a:ext uri="{FF2B5EF4-FFF2-40B4-BE49-F238E27FC236}">
                <a16:creationId xmlns:a16="http://schemas.microsoft.com/office/drawing/2014/main" id="{3DAEEEA8-AB8E-472D-BE81-318679C3358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93" r="32735"/>
          <a:stretch/>
        </p:blipFill>
        <p:spPr>
          <a:xfrm>
            <a:off x="6817895" y="214312"/>
            <a:ext cx="5117431" cy="6429375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4CDDAB22-197B-40D8-BB53-6C61EABAF7FA}"/>
              </a:ext>
            </a:extLst>
          </p:cNvPr>
          <p:cNvSpPr txBox="1"/>
          <p:nvPr/>
        </p:nvSpPr>
        <p:spPr>
          <a:xfrm>
            <a:off x="256674" y="1540042"/>
            <a:ext cx="617621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dirty="0">
                <a:latin typeface="Segoe UI" panose="020B0502040204020203" pitchFamily="34" charset="0"/>
                <a:cs typeface="Segoe UI" panose="020B0502040204020203" pitchFamily="34" charset="0"/>
              </a:rPr>
              <a:t>Empresa de software especializado en logística automotriz nacional</a:t>
            </a:r>
          </a:p>
          <a:p>
            <a:pPr>
              <a:buClr>
                <a:srgbClr val="3050D8"/>
              </a:buClr>
            </a:pPr>
            <a:endParaRPr lang="es-ES" sz="1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-457200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dirty="0">
                <a:latin typeface="Segoe UI" panose="020B0502040204020203" pitchFamily="34" charset="0"/>
                <a:cs typeface="Segoe UI" panose="020B0502040204020203" pitchFamily="34" charset="0"/>
              </a:rPr>
              <a:t>Empresa de Sociedad de Responsabilidad Limitada  </a:t>
            </a:r>
          </a:p>
          <a:p>
            <a:pPr>
              <a:buClr>
                <a:srgbClr val="3050D8"/>
              </a:buClr>
            </a:pPr>
            <a:endParaRPr lang="es-ES" sz="8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-457200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dirty="0">
                <a:latin typeface="Segoe UI" panose="020B0502040204020203" pitchFamily="34" charset="0"/>
                <a:cs typeface="Segoe UI" panose="020B0502040204020203" pitchFamily="34" charset="0"/>
              </a:rPr>
              <a:t>Empresa joven, innovadora y visionaria </a:t>
            </a:r>
          </a:p>
          <a:p>
            <a:pPr>
              <a:buClr>
                <a:srgbClr val="3050D8"/>
              </a:buClr>
            </a:pPr>
            <a:endParaRPr lang="es-ES" sz="8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-457200">
              <a:buClr>
                <a:srgbClr val="3050D8"/>
              </a:buClr>
              <a:buFont typeface="Arial" panose="020B0604020202020204" pitchFamily="34" charset="0"/>
              <a:buChar char="•"/>
            </a:pPr>
            <a:r>
              <a:rPr lang="es-ES" dirty="0">
                <a:latin typeface="Segoe UI" panose="020B0502040204020203" pitchFamily="34" charset="0"/>
                <a:cs typeface="Segoe UI" panose="020B0502040204020203" pitchFamily="34" charset="0"/>
              </a:rPr>
              <a:t>Parte de los creadores de soluciones informática  </a:t>
            </a:r>
            <a:endParaRPr lang="es-UY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7F93F32C-90D3-428B-96AF-DDDBEBFB5F68}"/>
              </a:ext>
            </a:extLst>
          </p:cNvPr>
          <p:cNvSpPr txBox="1"/>
          <p:nvPr/>
        </p:nvSpPr>
        <p:spPr>
          <a:xfrm>
            <a:off x="417095" y="4010526"/>
            <a:ext cx="5374105" cy="14850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>
                <a:latin typeface="Segoe UI" panose="020B0502040204020203" pitchFamily="34" charset="0"/>
                <a:cs typeface="Segoe UI" panose="020B0502040204020203" pitchFamily="34" charset="0"/>
              </a:rPr>
              <a:t>Giro principal: </a:t>
            </a:r>
            <a:r>
              <a:rPr lang="es-ES" sz="1900" dirty="0">
                <a:latin typeface="Segoe UI Light" panose="020B0502040204020203" pitchFamily="34" charset="0"/>
                <a:cs typeface="Segoe UI Light" panose="020B0502040204020203" pitchFamily="34" charset="0"/>
              </a:rPr>
              <a:t>Desarrollo, venta y soporte de software </a:t>
            </a:r>
          </a:p>
          <a:p>
            <a:endParaRPr lang="es-ES" sz="105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r>
              <a:rPr lang="es-ES" sz="2000" dirty="0">
                <a:latin typeface="Segoe UI" panose="020B0502040204020203" pitchFamily="34" charset="0"/>
                <a:cs typeface="Segoe UI" panose="020B0502040204020203" pitchFamily="34" charset="0"/>
              </a:rPr>
              <a:t>Giro secundario: </a:t>
            </a:r>
            <a:r>
              <a:rPr lang="es-ES" sz="1900" dirty="0">
                <a:latin typeface="Segoe UI Light" panose="020B0502040204020203" pitchFamily="34" charset="0"/>
                <a:cs typeface="Segoe UI Light" panose="020B0502040204020203" pitchFamily="34" charset="0"/>
              </a:rPr>
              <a:t>Instalación y soporte de infraestructura </a:t>
            </a:r>
            <a:endParaRPr lang="es-UY" sz="19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04EAF66A-5AF1-4223-A627-6B49A7874E43}"/>
              </a:ext>
            </a:extLst>
          </p:cNvPr>
          <p:cNvSpPr txBox="1"/>
          <p:nvPr/>
        </p:nvSpPr>
        <p:spPr>
          <a:xfrm>
            <a:off x="6565" y="6488668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Bit SRL</a:t>
            </a:r>
            <a:endParaRPr lang="es-UY" dirty="0"/>
          </a:p>
        </p:txBody>
      </p:sp>
    </p:spTree>
    <p:extLst>
      <p:ext uri="{BB962C8B-B14F-4D97-AF65-F5344CB8AC3E}">
        <p14:creationId xmlns:p14="http://schemas.microsoft.com/office/powerpoint/2010/main" val="38169241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C1D8EC34-01B3-496E-A0B2-11F8784E6326}"/>
              </a:ext>
            </a:extLst>
          </p:cNvPr>
          <p:cNvSpPr txBox="1"/>
          <p:nvPr/>
        </p:nvSpPr>
        <p:spPr>
          <a:xfrm>
            <a:off x="6565" y="6488668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Bit SRL</a:t>
            </a:r>
            <a:endParaRPr lang="es-UY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F94E2B7A-8FCF-4EB6-8E9D-172A81579301}"/>
              </a:ext>
            </a:extLst>
          </p:cNvPr>
          <p:cNvSpPr txBox="1"/>
          <p:nvPr/>
        </p:nvSpPr>
        <p:spPr>
          <a:xfrm>
            <a:off x="256674" y="596170"/>
            <a:ext cx="42832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>
                <a:latin typeface="Segoe UI Light" panose="020B0502040204020203" pitchFamily="34" charset="0"/>
                <a:cs typeface="Segoe UI Light" panose="020B0502040204020203" pitchFamily="34" charset="0"/>
              </a:rPr>
              <a:t>Misión y visión de Bit  </a:t>
            </a:r>
            <a:endParaRPr lang="es-UY" sz="3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E9D0DB45-9DA7-47A7-B456-C429EC2FC231}"/>
              </a:ext>
            </a:extLst>
          </p:cNvPr>
          <p:cNvCxnSpPr>
            <a:cxnSpLocks/>
          </p:cNvCxnSpPr>
          <p:nvPr/>
        </p:nvCxnSpPr>
        <p:spPr>
          <a:xfrm>
            <a:off x="256674" y="1242501"/>
            <a:ext cx="4283242" cy="0"/>
          </a:xfrm>
          <a:prstGeom prst="line">
            <a:avLst/>
          </a:prstGeom>
          <a:ln w="28575">
            <a:solidFill>
              <a:srgbClr val="3050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8DCC3F37-1D9B-42FE-B57C-4F6509E3A5C1}"/>
              </a:ext>
            </a:extLst>
          </p:cNvPr>
          <p:cNvSpPr txBox="1"/>
          <p:nvPr/>
        </p:nvSpPr>
        <p:spPr>
          <a:xfrm>
            <a:off x="417093" y="2131313"/>
            <a:ext cx="1114926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</a:rPr>
              <a:t>Aprovechar las tecnologías y experiencias de nuestros empleados para proveer a la sociedad nuevas soluciones informáticas enfocadas a la logística vehicular nacional y mejorar continuamente las actuales. Brindando a nuestros clientes servicios los cuales aumenten la calidad, efectividad, transparencia y seguridad de sus productos por el precio más conveniente.  </a:t>
            </a:r>
            <a:endParaRPr lang="es-UY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endParaRPr lang="es-UY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1E3F9E43-C45D-4C52-92B3-0B3CC78A1226}"/>
              </a:ext>
            </a:extLst>
          </p:cNvPr>
          <p:cNvSpPr txBox="1"/>
          <p:nvPr/>
        </p:nvSpPr>
        <p:spPr>
          <a:xfrm>
            <a:off x="417092" y="4136567"/>
            <a:ext cx="1114926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</a:rPr>
              <a:t>Ser parte de creadores de soluciones informáticas vinculadas con la logística vehicular, operando con solides, transparencia y efectividad ante nuestros clientes, creciendo siempre teniendo como objetivo que los servicios ofrecidos cumplan con los estándares de primera calidad, bajo un sistema de seguimiento y perfección constante. Ofreciendo a la sociedad actual y futura herramientas de logística vehicular que satisfagan sus necesidades mejorando los servicios de logística nacional. </a:t>
            </a:r>
            <a:endParaRPr lang="es-UY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endParaRPr lang="es-UY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B8C67D85-B281-4FD8-ABBC-E92FD4494AB9}"/>
              </a:ext>
            </a:extLst>
          </p:cNvPr>
          <p:cNvSpPr txBox="1"/>
          <p:nvPr/>
        </p:nvSpPr>
        <p:spPr>
          <a:xfrm>
            <a:off x="417093" y="1744277"/>
            <a:ext cx="11673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dirty="0">
                <a:latin typeface="Segoe UI" panose="020B0502040204020203" pitchFamily="34" charset="0"/>
                <a:cs typeface="Segoe UI" panose="020B0502040204020203" pitchFamily="34" charset="0"/>
              </a:rPr>
              <a:t>Misión</a:t>
            </a:r>
            <a:r>
              <a:rPr lang="es-ES" sz="20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endParaRPr lang="es-UY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E345A1C8-CD34-4981-8144-8E15EBFE9C03}"/>
              </a:ext>
            </a:extLst>
          </p:cNvPr>
          <p:cNvSpPr txBox="1"/>
          <p:nvPr/>
        </p:nvSpPr>
        <p:spPr>
          <a:xfrm>
            <a:off x="417092" y="3745773"/>
            <a:ext cx="11801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dirty="0">
                <a:latin typeface="Segoe UI" panose="020B0502040204020203" pitchFamily="34" charset="0"/>
                <a:cs typeface="Segoe UI" panose="020B0502040204020203" pitchFamily="34" charset="0"/>
              </a:rPr>
              <a:t>Visión </a:t>
            </a:r>
            <a:r>
              <a:rPr lang="es-ES" sz="20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endParaRPr lang="es-UY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20030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D823A74-F38C-42F8-9037-E5893C268D8D}"/>
              </a:ext>
            </a:extLst>
          </p:cNvPr>
          <p:cNvSpPr txBox="1"/>
          <p:nvPr/>
        </p:nvSpPr>
        <p:spPr>
          <a:xfrm>
            <a:off x="6565" y="6488668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Bit SRL</a:t>
            </a:r>
            <a:endParaRPr lang="es-UY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5721E538-6AAA-465F-8FA9-2300F9B67C97}"/>
              </a:ext>
            </a:extLst>
          </p:cNvPr>
          <p:cNvSpPr txBox="1"/>
          <p:nvPr/>
        </p:nvSpPr>
        <p:spPr>
          <a:xfrm>
            <a:off x="256674" y="596170"/>
            <a:ext cx="42832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>
                <a:latin typeface="Segoe UI Light" panose="020B0502040204020203" pitchFamily="34" charset="0"/>
                <a:cs typeface="Segoe UI Light" panose="020B0502040204020203" pitchFamily="34" charset="0"/>
              </a:rPr>
              <a:t>Localización</a:t>
            </a:r>
            <a:endParaRPr lang="es-UY" sz="3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62784E31-3CE4-49DF-B8A6-5E98B13D5D1D}"/>
              </a:ext>
            </a:extLst>
          </p:cNvPr>
          <p:cNvCxnSpPr>
            <a:cxnSpLocks/>
          </p:cNvCxnSpPr>
          <p:nvPr/>
        </p:nvCxnSpPr>
        <p:spPr>
          <a:xfrm>
            <a:off x="256674" y="1242501"/>
            <a:ext cx="2662989" cy="0"/>
          </a:xfrm>
          <a:prstGeom prst="line">
            <a:avLst/>
          </a:prstGeom>
          <a:ln w="28575">
            <a:solidFill>
              <a:srgbClr val="3050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Imagen 6">
            <a:extLst>
              <a:ext uri="{FF2B5EF4-FFF2-40B4-BE49-F238E27FC236}">
                <a16:creationId xmlns:a16="http://schemas.microsoft.com/office/drawing/2014/main" id="{024E64B8-D29A-4956-96DC-67B92A9D112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80" t="16325" r="12574" b="8091"/>
          <a:stretch/>
        </p:blipFill>
        <p:spPr>
          <a:xfrm>
            <a:off x="336885" y="1491918"/>
            <a:ext cx="8566484" cy="4611072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D3A92166-AC75-4CB8-A2C8-41271BE5A682}"/>
              </a:ext>
            </a:extLst>
          </p:cNvPr>
          <p:cNvSpPr txBox="1"/>
          <p:nvPr/>
        </p:nvSpPr>
        <p:spPr>
          <a:xfrm>
            <a:off x="8903369" y="1491918"/>
            <a:ext cx="328863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Segoe UI" panose="020B0502040204020203" pitchFamily="34" charset="0"/>
                <a:cs typeface="Segoe UI" panose="020B0502040204020203" pitchFamily="34" charset="0"/>
              </a:rPr>
              <a:t>Dirección </a:t>
            </a:r>
          </a:p>
          <a:p>
            <a:r>
              <a:rPr lang="es-ES" sz="2000" dirty="0">
                <a:latin typeface="Segoe UI Light" panose="020B0502040204020203" pitchFamily="34" charset="0"/>
                <a:cs typeface="Segoe UI Light" panose="020B0502040204020203" pitchFamily="34" charset="0"/>
              </a:rPr>
              <a:t>Montevideo - Soriano 1201</a:t>
            </a:r>
            <a:endParaRPr lang="es-UY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55808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08AE1302-50D4-4676-A1D0-8047D6379B40}"/>
              </a:ext>
            </a:extLst>
          </p:cNvPr>
          <p:cNvSpPr txBox="1"/>
          <p:nvPr/>
        </p:nvSpPr>
        <p:spPr>
          <a:xfrm>
            <a:off x="6565" y="6488668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Bit SRL</a:t>
            </a:r>
            <a:endParaRPr lang="es-UY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1E0F2EE4-A25A-4D1B-AB17-0D7C432B96D7}"/>
              </a:ext>
            </a:extLst>
          </p:cNvPr>
          <p:cNvSpPr txBox="1"/>
          <p:nvPr/>
        </p:nvSpPr>
        <p:spPr>
          <a:xfrm>
            <a:off x="256674" y="225134"/>
            <a:ext cx="42832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>
                <a:latin typeface="Segoe UI Light" panose="020B0502040204020203" pitchFamily="34" charset="0"/>
                <a:cs typeface="Segoe UI Light" panose="020B0502040204020203" pitchFamily="34" charset="0"/>
              </a:rPr>
              <a:t>Equipo y cargos</a:t>
            </a:r>
            <a:endParaRPr lang="es-UY" sz="3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85E8C7B5-006A-4E94-B6D2-8D322030B3B2}"/>
              </a:ext>
            </a:extLst>
          </p:cNvPr>
          <p:cNvCxnSpPr>
            <a:cxnSpLocks/>
          </p:cNvCxnSpPr>
          <p:nvPr/>
        </p:nvCxnSpPr>
        <p:spPr>
          <a:xfrm>
            <a:off x="256674" y="871465"/>
            <a:ext cx="3240505" cy="0"/>
          </a:xfrm>
          <a:prstGeom prst="line">
            <a:avLst/>
          </a:prstGeom>
          <a:ln w="28575">
            <a:solidFill>
              <a:srgbClr val="3050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3773BBE7-5C64-4D62-B90F-45E4831FE007}"/>
              </a:ext>
            </a:extLst>
          </p:cNvPr>
          <p:cNvSpPr txBox="1"/>
          <p:nvPr/>
        </p:nvSpPr>
        <p:spPr>
          <a:xfrm>
            <a:off x="336884" y="2649660"/>
            <a:ext cx="1769587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2000" dirty="0">
                <a:latin typeface="Segoe UI" panose="020B0502040204020203" pitchFamily="34" charset="0"/>
                <a:cs typeface="Segoe UI" panose="020B0502040204020203" pitchFamily="34" charset="0"/>
              </a:rPr>
              <a:t>Daniel Padrón</a:t>
            </a:r>
          </a:p>
          <a:p>
            <a:pPr algn="ctr"/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</a:rPr>
              <a:t>(Coordinador)</a:t>
            </a:r>
            <a:endParaRPr lang="es-UY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38B9B5CA-D6EB-4608-8182-3234C3D9B139}"/>
              </a:ext>
            </a:extLst>
          </p:cNvPr>
          <p:cNvSpPr txBox="1"/>
          <p:nvPr/>
        </p:nvSpPr>
        <p:spPr>
          <a:xfrm>
            <a:off x="2483239" y="2647064"/>
            <a:ext cx="2244269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2000" dirty="0">
                <a:latin typeface="Segoe UI" panose="020B0502040204020203" pitchFamily="34" charset="0"/>
                <a:cs typeface="Segoe UI" panose="020B0502040204020203" pitchFamily="34" charset="0"/>
              </a:rPr>
              <a:t>Salvador Pardiñas</a:t>
            </a:r>
          </a:p>
          <a:p>
            <a:pPr algn="ctr"/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</a:rPr>
              <a:t>(Subcoordinador)</a:t>
            </a:r>
            <a:endParaRPr lang="es-UY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7314E035-1DB9-440E-B1E3-33E95F72F55F}"/>
              </a:ext>
            </a:extLst>
          </p:cNvPr>
          <p:cNvSpPr txBox="1"/>
          <p:nvPr/>
        </p:nvSpPr>
        <p:spPr>
          <a:xfrm>
            <a:off x="5104276" y="2676552"/>
            <a:ext cx="2014719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2000" dirty="0">
                <a:latin typeface="Segoe UI" panose="020B0502040204020203" pitchFamily="34" charset="0"/>
                <a:cs typeface="Segoe UI" panose="020B0502040204020203" pitchFamily="34" charset="0"/>
              </a:rPr>
              <a:t>Leonardo Couto</a:t>
            </a:r>
          </a:p>
          <a:p>
            <a:pPr algn="ctr"/>
            <a:endParaRPr lang="es-UY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6D7B648F-F442-443E-80EF-2ED5D494E84F}"/>
              </a:ext>
            </a:extLst>
          </p:cNvPr>
          <p:cNvSpPr txBox="1"/>
          <p:nvPr/>
        </p:nvSpPr>
        <p:spPr>
          <a:xfrm>
            <a:off x="7495763" y="2647064"/>
            <a:ext cx="2028953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2000" dirty="0">
                <a:latin typeface="Segoe UI" panose="020B0502040204020203" pitchFamily="34" charset="0"/>
                <a:cs typeface="Segoe UI" panose="020B0502040204020203" pitchFamily="34" charset="0"/>
              </a:rPr>
              <a:t>Tomas Camacho</a:t>
            </a:r>
          </a:p>
          <a:p>
            <a:pPr algn="ctr"/>
            <a:endParaRPr lang="es-UY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4F786C7B-D4D4-4E43-B43A-2C9F8721F086}"/>
              </a:ext>
            </a:extLst>
          </p:cNvPr>
          <p:cNvSpPr txBox="1"/>
          <p:nvPr/>
        </p:nvSpPr>
        <p:spPr>
          <a:xfrm>
            <a:off x="9901484" y="2647064"/>
            <a:ext cx="1949829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2000" dirty="0">
                <a:latin typeface="Segoe UI" panose="020B0502040204020203" pitchFamily="34" charset="0"/>
                <a:cs typeface="Segoe UI" panose="020B0502040204020203" pitchFamily="34" charset="0"/>
              </a:rPr>
              <a:t>Facundo Silveti</a:t>
            </a:r>
          </a:p>
          <a:p>
            <a:pPr algn="ctr"/>
            <a:endParaRPr lang="es-UY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2951D0DC-792F-40DC-9BDA-86EAE2C3751B}"/>
              </a:ext>
            </a:extLst>
          </p:cNvPr>
          <p:cNvSpPr txBox="1"/>
          <p:nvPr/>
        </p:nvSpPr>
        <p:spPr>
          <a:xfrm>
            <a:off x="85166" y="5632592"/>
            <a:ext cx="2398073" cy="707886"/>
          </a:xfrm>
          <a:prstGeom prst="rect">
            <a:avLst/>
          </a:prstGeom>
          <a:ln w="28575">
            <a:solidFill>
              <a:srgbClr val="7030A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" sz="2000" dirty="0">
                <a:latin typeface="Segoe UI" panose="020B0502040204020203" pitchFamily="34" charset="0"/>
                <a:cs typeface="Segoe UI" panose="020B0502040204020203" pitchFamily="34" charset="0"/>
              </a:rPr>
              <a:t>Programación de la aplicación y Shell</a:t>
            </a:r>
            <a:endParaRPr lang="es-UY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55A17C22-D1CE-4C6E-8EA0-5DFE3832BDFC}"/>
              </a:ext>
            </a:extLst>
          </p:cNvPr>
          <p:cNvSpPr txBox="1"/>
          <p:nvPr/>
        </p:nvSpPr>
        <p:spPr>
          <a:xfrm>
            <a:off x="2644523" y="5640530"/>
            <a:ext cx="2149204" cy="707886"/>
          </a:xfrm>
          <a:prstGeom prst="rect">
            <a:avLst/>
          </a:prstGeom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" sz="2000" dirty="0">
                <a:latin typeface="Segoe UI" panose="020B0502040204020203" pitchFamily="34" charset="0"/>
                <a:cs typeface="Segoe UI" panose="020B0502040204020203" pitchFamily="34" charset="0"/>
              </a:rPr>
              <a:t>Análisis diseño, base de datos </a:t>
            </a:r>
            <a:endParaRPr lang="es-UY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4E8E224E-3743-480A-B26C-A7025A93E6A1}"/>
              </a:ext>
            </a:extLst>
          </p:cNvPr>
          <p:cNvSpPr txBox="1"/>
          <p:nvPr/>
        </p:nvSpPr>
        <p:spPr>
          <a:xfrm>
            <a:off x="4955011" y="5640530"/>
            <a:ext cx="2259049" cy="707886"/>
          </a:xfrm>
          <a:prstGeom prst="rect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" sz="2000" dirty="0">
                <a:latin typeface="Segoe UI" panose="020B0502040204020203" pitchFamily="34" charset="0"/>
                <a:cs typeface="Segoe UI" panose="020B0502040204020203" pitchFamily="34" charset="0"/>
              </a:rPr>
              <a:t>Gestión empresarial de Bit</a:t>
            </a:r>
            <a:endParaRPr lang="es-UY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C51D1008-F5C7-4258-8986-4636F8D65A5F}"/>
              </a:ext>
            </a:extLst>
          </p:cNvPr>
          <p:cNvSpPr txBox="1"/>
          <p:nvPr/>
        </p:nvSpPr>
        <p:spPr>
          <a:xfrm>
            <a:off x="7375344" y="5640530"/>
            <a:ext cx="2259049" cy="707886"/>
          </a:xfrm>
          <a:prstGeom prst="rect">
            <a:avLst/>
          </a:prstGeom>
          <a:ln w="28575">
            <a:solidFill>
              <a:srgbClr val="3050D8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" sz="2000" dirty="0">
                <a:latin typeface="Segoe UI" panose="020B0502040204020203" pitchFamily="34" charset="0"/>
                <a:cs typeface="Segoe UI" panose="020B0502040204020203" pitchFamily="34" charset="0"/>
              </a:rPr>
              <a:t>Infraestructura de la red y equipos </a:t>
            </a:r>
            <a:endParaRPr lang="es-UY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0382B769-4CB7-4EEF-B30B-C11AE92279E8}"/>
              </a:ext>
            </a:extLst>
          </p:cNvPr>
          <p:cNvSpPr txBox="1"/>
          <p:nvPr/>
        </p:nvSpPr>
        <p:spPr>
          <a:xfrm>
            <a:off x="9795677" y="5650447"/>
            <a:ext cx="2126443" cy="707886"/>
          </a:xfrm>
          <a:prstGeom prst="rect">
            <a:avLst/>
          </a:prstGeom>
          <a:ln w="28575">
            <a:solidFill>
              <a:srgbClr val="E50F3D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" sz="2000" dirty="0">
                <a:latin typeface="Segoe UI" panose="020B0502040204020203" pitchFamily="34" charset="0"/>
                <a:cs typeface="Segoe UI" panose="020B0502040204020203" pitchFamily="34" charset="0"/>
              </a:rPr>
              <a:t>Gestión de proyectos de Bit</a:t>
            </a:r>
            <a:endParaRPr lang="es-UY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22" name="Conector recto 21">
            <a:extLst>
              <a:ext uri="{FF2B5EF4-FFF2-40B4-BE49-F238E27FC236}">
                <a16:creationId xmlns:a16="http://schemas.microsoft.com/office/drawing/2014/main" id="{87FA098F-58E9-45CE-8FAC-669383F31BBA}"/>
              </a:ext>
            </a:extLst>
          </p:cNvPr>
          <p:cNvCxnSpPr/>
          <p:nvPr/>
        </p:nvCxnSpPr>
        <p:spPr>
          <a:xfrm>
            <a:off x="670162" y="3690382"/>
            <a:ext cx="10507579" cy="0"/>
          </a:xfrm>
          <a:prstGeom prst="line">
            <a:avLst/>
          </a:prstGeom>
          <a:ln w="38100">
            <a:solidFill>
              <a:srgbClr val="E50F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22">
            <a:extLst>
              <a:ext uri="{FF2B5EF4-FFF2-40B4-BE49-F238E27FC236}">
                <a16:creationId xmlns:a16="http://schemas.microsoft.com/office/drawing/2014/main" id="{A7BA12F3-076B-4A50-9470-F0DCE650EBBA}"/>
              </a:ext>
            </a:extLst>
          </p:cNvPr>
          <p:cNvCxnSpPr/>
          <p:nvPr/>
        </p:nvCxnSpPr>
        <p:spPr>
          <a:xfrm>
            <a:off x="646306" y="4034728"/>
            <a:ext cx="10507579" cy="0"/>
          </a:xfrm>
          <a:prstGeom prst="line">
            <a:avLst/>
          </a:prstGeom>
          <a:ln w="38100">
            <a:solidFill>
              <a:srgbClr val="3050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cto 23">
            <a:extLst>
              <a:ext uri="{FF2B5EF4-FFF2-40B4-BE49-F238E27FC236}">
                <a16:creationId xmlns:a16="http://schemas.microsoft.com/office/drawing/2014/main" id="{49D33D5A-A858-4987-AB25-03020E7F6814}"/>
              </a:ext>
            </a:extLst>
          </p:cNvPr>
          <p:cNvCxnSpPr/>
          <p:nvPr/>
        </p:nvCxnSpPr>
        <p:spPr>
          <a:xfrm>
            <a:off x="657724" y="4363243"/>
            <a:ext cx="10507579" cy="0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cto 24">
            <a:extLst>
              <a:ext uri="{FF2B5EF4-FFF2-40B4-BE49-F238E27FC236}">
                <a16:creationId xmlns:a16="http://schemas.microsoft.com/office/drawing/2014/main" id="{F02D0635-D1AB-4F6D-9567-129350CC707B}"/>
              </a:ext>
            </a:extLst>
          </p:cNvPr>
          <p:cNvCxnSpPr/>
          <p:nvPr/>
        </p:nvCxnSpPr>
        <p:spPr>
          <a:xfrm>
            <a:off x="657724" y="4692037"/>
            <a:ext cx="10507579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ector recto 25">
            <a:extLst>
              <a:ext uri="{FF2B5EF4-FFF2-40B4-BE49-F238E27FC236}">
                <a16:creationId xmlns:a16="http://schemas.microsoft.com/office/drawing/2014/main" id="{A14BB656-B5E2-47F6-A9F0-C5FB30E9ACDE}"/>
              </a:ext>
            </a:extLst>
          </p:cNvPr>
          <p:cNvCxnSpPr/>
          <p:nvPr/>
        </p:nvCxnSpPr>
        <p:spPr>
          <a:xfrm>
            <a:off x="646306" y="5052286"/>
            <a:ext cx="10507579" cy="0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cto de flecha 27">
            <a:extLst>
              <a:ext uri="{FF2B5EF4-FFF2-40B4-BE49-F238E27FC236}">
                <a16:creationId xmlns:a16="http://schemas.microsoft.com/office/drawing/2014/main" id="{8245BC7C-806E-4D4E-BE5E-B033DC4EB565}"/>
              </a:ext>
            </a:extLst>
          </p:cNvPr>
          <p:cNvCxnSpPr>
            <a:cxnSpLocks/>
          </p:cNvCxnSpPr>
          <p:nvPr/>
        </p:nvCxnSpPr>
        <p:spPr>
          <a:xfrm flipH="1">
            <a:off x="11022672" y="3680465"/>
            <a:ext cx="17499" cy="196006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recto de flecha 30">
            <a:extLst>
              <a:ext uri="{FF2B5EF4-FFF2-40B4-BE49-F238E27FC236}">
                <a16:creationId xmlns:a16="http://schemas.microsoft.com/office/drawing/2014/main" id="{DC7560BE-B90D-4AFB-BA2E-100514A7F98F}"/>
              </a:ext>
            </a:extLst>
          </p:cNvPr>
          <p:cNvCxnSpPr>
            <a:cxnSpLocks/>
          </p:cNvCxnSpPr>
          <p:nvPr/>
        </p:nvCxnSpPr>
        <p:spPr>
          <a:xfrm>
            <a:off x="8509956" y="4027105"/>
            <a:ext cx="1" cy="1663170"/>
          </a:xfrm>
          <a:prstGeom prst="straightConnector1">
            <a:avLst/>
          </a:prstGeom>
          <a:ln w="28575">
            <a:solidFill>
              <a:srgbClr val="3050D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ector recto de flecha 32">
            <a:extLst>
              <a:ext uri="{FF2B5EF4-FFF2-40B4-BE49-F238E27FC236}">
                <a16:creationId xmlns:a16="http://schemas.microsoft.com/office/drawing/2014/main" id="{83C1823C-7A21-456C-A763-ACD2A82E67A9}"/>
              </a:ext>
            </a:extLst>
          </p:cNvPr>
          <p:cNvCxnSpPr>
            <a:cxnSpLocks/>
          </p:cNvCxnSpPr>
          <p:nvPr/>
        </p:nvCxnSpPr>
        <p:spPr>
          <a:xfrm>
            <a:off x="6123900" y="4363243"/>
            <a:ext cx="0" cy="1287204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ector recto de flecha 34">
            <a:extLst>
              <a:ext uri="{FF2B5EF4-FFF2-40B4-BE49-F238E27FC236}">
                <a16:creationId xmlns:a16="http://schemas.microsoft.com/office/drawing/2014/main" id="{D6854A38-4681-48AF-8757-9C02896739F1}"/>
              </a:ext>
            </a:extLst>
          </p:cNvPr>
          <p:cNvCxnSpPr>
            <a:cxnSpLocks/>
          </p:cNvCxnSpPr>
          <p:nvPr/>
        </p:nvCxnSpPr>
        <p:spPr>
          <a:xfrm>
            <a:off x="3864852" y="4692037"/>
            <a:ext cx="0" cy="1032046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ector recto de flecha 36">
            <a:extLst>
              <a:ext uri="{FF2B5EF4-FFF2-40B4-BE49-F238E27FC236}">
                <a16:creationId xmlns:a16="http://schemas.microsoft.com/office/drawing/2014/main" id="{95178AF6-F2DA-427A-A930-EBAD8A37FEB9}"/>
              </a:ext>
            </a:extLst>
          </p:cNvPr>
          <p:cNvCxnSpPr>
            <a:cxnSpLocks/>
          </p:cNvCxnSpPr>
          <p:nvPr/>
        </p:nvCxnSpPr>
        <p:spPr>
          <a:xfrm>
            <a:off x="1388166" y="5052286"/>
            <a:ext cx="0" cy="612960"/>
          </a:xfrm>
          <a:prstGeom prst="straightConnector1">
            <a:avLst/>
          </a:prstGeom>
          <a:ln w="28575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de flecha 39">
            <a:extLst>
              <a:ext uri="{FF2B5EF4-FFF2-40B4-BE49-F238E27FC236}">
                <a16:creationId xmlns:a16="http://schemas.microsoft.com/office/drawing/2014/main" id="{E75FD23A-521F-4FBF-B559-DE59B858B494}"/>
              </a:ext>
            </a:extLst>
          </p:cNvPr>
          <p:cNvCxnSpPr>
            <a:cxnSpLocks/>
          </p:cNvCxnSpPr>
          <p:nvPr/>
        </p:nvCxnSpPr>
        <p:spPr>
          <a:xfrm>
            <a:off x="1008303" y="3289569"/>
            <a:ext cx="0" cy="1762717"/>
          </a:xfrm>
          <a:prstGeom prst="straightConnector1">
            <a:avLst/>
          </a:prstGeom>
          <a:ln w="28575">
            <a:solidFill>
              <a:srgbClr val="7030A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ector recto de flecha 41">
            <a:extLst>
              <a:ext uri="{FF2B5EF4-FFF2-40B4-BE49-F238E27FC236}">
                <a16:creationId xmlns:a16="http://schemas.microsoft.com/office/drawing/2014/main" id="{E7F33239-076E-4069-9046-688C5F3722F3}"/>
              </a:ext>
            </a:extLst>
          </p:cNvPr>
          <p:cNvCxnSpPr>
            <a:cxnSpLocks/>
          </p:cNvCxnSpPr>
          <p:nvPr/>
        </p:nvCxnSpPr>
        <p:spPr>
          <a:xfrm>
            <a:off x="3303401" y="3289568"/>
            <a:ext cx="0" cy="1762717"/>
          </a:xfrm>
          <a:prstGeom prst="straightConnector1">
            <a:avLst/>
          </a:prstGeom>
          <a:ln w="28575">
            <a:solidFill>
              <a:srgbClr val="7030A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ector recto de flecha 42">
            <a:extLst>
              <a:ext uri="{FF2B5EF4-FFF2-40B4-BE49-F238E27FC236}">
                <a16:creationId xmlns:a16="http://schemas.microsoft.com/office/drawing/2014/main" id="{BBFE34A9-1C1E-45A2-92F2-9F0C67824DF4}"/>
              </a:ext>
            </a:extLst>
          </p:cNvPr>
          <p:cNvCxnSpPr>
            <a:cxnSpLocks/>
          </p:cNvCxnSpPr>
          <p:nvPr/>
        </p:nvCxnSpPr>
        <p:spPr>
          <a:xfrm>
            <a:off x="1181377" y="3289568"/>
            <a:ext cx="0" cy="1402469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ector recto de flecha 44">
            <a:extLst>
              <a:ext uri="{FF2B5EF4-FFF2-40B4-BE49-F238E27FC236}">
                <a16:creationId xmlns:a16="http://schemas.microsoft.com/office/drawing/2014/main" id="{A0774615-8C76-4685-B3CD-5785BE9AEA19}"/>
              </a:ext>
            </a:extLst>
          </p:cNvPr>
          <p:cNvCxnSpPr>
            <a:cxnSpLocks/>
          </p:cNvCxnSpPr>
          <p:nvPr/>
        </p:nvCxnSpPr>
        <p:spPr>
          <a:xfrm>
            <a:off x="3507123" y="3258028"/>
            <a:ext cx="0" cy="1402469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ector recto de flecha 45">
            <a:extLst>
              <a:ext uri="{FF2B5EF4-FFF2-40B4-BE49-F238E27FC236}">
                <a16:creationId xmlns:a16="http://schemas.microsoft.com/office/drawing/2014/main" id="{9C678FC4-ED8E-466E-9609-BC98AF4F0CFA}"/>
              </a:ext>
            </a:extLst>
          </p:cNvPr>
          <p:cNvCxnSpPr>
            <a:cxnSpLocks/>
          </p:cNvCxnSpPr>
          <p:nvPr/>
        </p:nvCxnSpPr>
        <p:spPr>
          <a:xfrm flipH="1">
            <a:off x="5882744" y="3125337"/>
            <a:ext cx="17351" cy="1566700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ector recto de flecha 47">
            <a:extLst>
              <a:ext uri="{FF2B5EF4-FFF2-40B4-BE49-F238E27FC236}">
                <a16:creationId xmlns:a16="http://schemas.microsoft.com/office/drawing/2014/main" id="{6B8BF987-7773-49BD-8C59-2CCBD22D6DEE}"/>
              </a:ext>
            </a:extLst>
          </p:cNvPr>
          <p:cNvCxnSpPr>
            <a:cxnSpLocks/>
          </p:cNvCxnSpPr>
          <p:nvPr/>
        </p:nvCxnSpPr>
        <p:spPr>
          <a:xfrm flipH="1">
            <a:off x="8236256" y="3090663"/>
            <a:ext cx="17351" cy="1566700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ector recto de flecha 48">
            <a:extLst>
              <a:ext uri="{FF2B5EF4-FFF2-40B4-BE49-F238E27FC236}">
                <a16:creationId xmlns:a16="http://schemas.microsoft.com/office/drawing/2014/main" id="{CA633D40-4ED7-4D81-8304-0772527F83F7}"/>
              </a:ext>
            </a:extLst>
          </p:cNvPr>
          <p:cNvCxnSpPr>
            <a:cxnSpLocks/>
          </p:cNvCxnSpPr>
          <p:nvPr/>
        </p:nvCxnSpPr>
        <p:spPr>
          <a:xfrm flipH="1">
            <a:off x="10671051" y="3086232"/>
            <a:ext cx="17351" cy="1566700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ector recto de flecha 51">
            <a:extLst>
              <a:ext uri="{FF2B5EF4-FFF2-40B4-BE49-F238E27FC236}">
                <a16:creationId xmlns:a16="http://schemas.microsoft.com/office/drawing/2014/main" id="{3B522860-850B-4BD8-8778-9EBAF6718B8B}"/>
              </a:ext>
            </a:extLst>
          </p:cNvPr>
          <p:cNvCxnSpPr>
            <a:cxnSpLocks/>
          </p:cNvCxnSpPr>
          <p:nvPr/>
        </p:nvCxnSpPr>
        <p:spPr>
          <a:xfrm>
            <a:off x="6142094" y="3125337"/>
            <a:ext cx="0" cy="901183"/>
          </a:xfrm>
          <a:prstGeom prst="straightConnector1">
            <a:avLst/>
          </a:prstGeom>
          <a:ln w="28575">
            <a:solidFill>
              <a:srgbClr val="3050D8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ector recto de flecha 57">
            <a:extLst>
              <a:ext uri="{FF2B5EF4-FFF2-40B4-BE49-F238E27FC236}">
                <a16:creationId xmlns:a16="http://schemas.microsoft.com/office/drawing/2014/main" id="{3D363309-67DC-4484-958C-E812950FE6E6}"/>
              </a:ext>
            </a:extLst>
          </p:cNvPr>
          <p:cNvCxnSpPr>
            <a:cxnSpLocks/>
          </p:cNvCxnSpPr>
          <p:nvPr/>
        </p:nvCxnSpPr>
        <p:spPr>
          <a:xfrm>
            <a:off x="1409158" y="3293707"/>
            <a:ext cx="0" cy="360810"/>
          </a:xfrm>
          <a:prstGeom prst="straightConnector1">
            <a:avLst/>
          </a:prstGeom>
          <a:ln w="28575">
            <a:solidFill>
              <a:srgbClr val="E50F3D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onector recto de flecha 60">
            <a:extLst>
              <a:ext uri="{FF2B5EF4-FFF2-40B4-BE49-F238E27FC236}">
                <a16:creationId xmlns:a16="http://schemas.microsoft.com/office/drawing/2014/main" id="{7F5758D2-0F8B-4F1F-99F3-3F67E97E6260}"/>
              </a:ext>
            </a:extLst>
          </p:cNvPr>
          <p:cNvCxnSpPr>
            <a:cxnSpLocks/>
          </p:cNvCxnSpPr>
          <p:nvPr/>
        </p:nvCxnSpPr>
        <p:spPr>
          <a:xfrm>
            <a:off x="3719125" y="3293707"/>
            <a:ext cx="0" cy="360810"/>
          </a:xfrm>
          <a:prstGeom prst="straightConnector1">
            <a:avLst/>
          </a:prstGeom>
          <a:ln w="28575">
            <a:solidFill>
              <a:srgbClr val="E50F3D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Conector recto de flecha 61">
            <a:extLst>
              <a:ext uri="{FF2B5EF4-FFF2-40B4-BE49-F238E27FC236}">
                <a16:creationId xmlns:a16="http://schemas.microsoft.com/office/drawing/2014/main" id="{521D29E0-3113-4476-8AA7-F513F0863C9B}"/>
              </a:ext>
            </a:extLst>
          </p:cNvPr>
          <p:cNvCxnSpPr>
            <a:cxnSpLocks/>
          </p:cNvCxnSpPr>
          <p:nvPr/>
        </p:nvCxnSpPr>
        <p:spPr>
          <a:xfrm>
            <a:off x="8504868" y="3125337"/>
            <a:ext cx="0" cy="529180"/>
          </a:xfrm>
          <a:prstGeom prst="straightConnector1">
            <a:avLst/>
          </a:prstGeom>
          <a:ln w="28575">
            <a:solidFill>
              <a:srgbClr val="E50F3D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Conector recto de flecha 63">
            <a:extLst>
              <a:ext uri="{FF2B5EF4-FFF2-40B4-BE49-F238E27FC236}">
                <a16:creationId xmlns:a16="http://schemas.microsoft.com/office/drawing/2014/main" id="{FD8552CF-1D68-4EE6-B296-60E829633264}"/>
              </a:ext>
            </a:extLst>
          </p:cNvPr>
          <p:cNvCxnSpPr>
            <a:cxnSpLocks/>
          </p:cNvCxnSpPr>
          <p:nvPr/>
        </p:nvCxnSpPr>
        <p:spPr>
          <a:xfrm>
            <a:off x="6362733" y="3125337"/>
            <a:ext cx="0" cy="1249958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Conector recto de flecha 65">
            <a:extLst>
              <a:ext uri="{FF2B5EF4-FFF2-40B4-BE49-F238E27FC236}">
                <a16:creationId xmlns:a16="http://schemas.microsoft.com/office/drawing/2014/main" id="{85CEE283-DDE2-454A-A365-A3EB54ACF0CE}"/>
              </a:ext>
            </a:extLst>
          </p:cNvPr>
          <p:cNvCxnSpPr>
            <a:cxnSpLocks/>
          </p:cNvCxnSpPr>
          <p:nvPr/>
        </p:nvCxnSpPr>
        <p:spPr>
          <a:xfrm>
            <a:off x="8767013" y="3113285"/>
            <a:ext cx="0" cy="1249958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Conector recto de flecha 66">
            <a:extLst>
              <a:ext uri="{FF2B5EF4-FFF2-40B4-BE49-F238E27FC236}">
                <a16:creationId xmlns:a16="http://schemas.microsoft.com/office/drawing/2014/main" id="{7EC452D1-5C87-4E48-817A-3AF52E10A94E}"/>
              </a:ext>
            </a:extLst>
          </p:cNvPr>
          <p:cNvCxnSpPr>
            <a:cxnSpLocks/>
          </p:cNvCxnSpPr>
          <p:nvPr/>
        </p:nvCxnSpPr>
        <p:spPr>
          <a:xfrm>
            <a:off x="10527575" y="3086232"/>
            <a:ext cx="0" cy="1249958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Conector recto de flecha 69">
            <a:extLst>
              <a:ext uri="{FF2B5EF4-FFF2-40B4-BE49-F238E27FC236}">
                <a16:creationId xmlns:a16="http://schemas.microsoft.com/office/drawing/2014/main" id="{73EC1B7A-9C37-4D5C-8E5A-5355B94B3898}"/>
              </a:ext>
            </a:extLst>
          </p:cNvPr>
          <p:cNvCxnSpPr>
            <a:cxnSpLocks/>
          </p:cNvCxnSpPr>
          <p:nvPr/>
        </p:nvCxnSpPr>
        <p:spPr>
          <a:xfrm>
            <a:off x="10933865" y="3125337"/>
            <a:ext cx="0" cy="901183"/>
          </a:xfrm>
          <a:prstGeom prst="straightConnector1">
            <a:avLst/>
          </a:prstGeom>
          <a:ln w="28575">
            <a:solidFill>
              <a:srgbClr val="3050D8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55461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45F9724-7471-41A8-93F6-B6F5373D976E}"/>
              </a:ext>
            </a:extLst>
          </p:cNvPr>
          <p:cNvSpPr txBox="1"/>
          <p:nvPr/>
        </p:nvSpPr>
        <p:spPr>
          <a:xfrm>
            <a:off x="6565" y="6488668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Bit SRL</a:t>
            </a:r>
            <a:endParaRPr lang="es-UY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63798595-1701-4E1E-AE2E-5FEAB328D654}"/>
              </a:ext>
            </a:extLst>
          </p:cNvPr>
          <p:cNvSpPr txBox="1"/>
          <p:nvPr/>
        </p:nvSpPr>
        <p:spPr>
          <a:xfrm>
            <a:off x="256674" y="225134"/>
            <a:ext cx="42832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>
                <a:latin typeface="Segoe UI Light" panose="020B0502040204020203" pitchFamily="34" charset="0"/>
                <a:cs typeface="Segoe UI Light" panose="020B0502040204020203" pitchFamily="34" charset="0"/>
              </a:rPr>
              <a:t>Producto Principal </a:t>
            </a:r>
            <a:endParaRPr lang="es-UY" sz="3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26DDE680-7293-4296-B281-651412FE6E46}"/>
              </a:ext>
            </a:extLst>
          </p:cNvPr>
          <p:cNvCxnSpPr>
            <a:cxnSpLocks/>
          </p:cNvCxnSpPr>
          <p:nvPr/>
        </p:nvCxnSpPr>
        <p:spPr>
          <a:xfrm>
            <a:off x="256674" y="871465"/>
            <a:ext cx="3632938" cy="0"/>
          </a:xfrm>
          <a:prstGeom prst="line">
            <a:avLst/>
          </a:prstGeom>
          <a:ln w="28575">
            <a:solidFill>
              <a:srgbClr val="3050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Imagen 6">
            <a:extLst>
              <a:ext uri="{FF2B5EF4-FFF2-40B4-BE49-F238E27FC236}">
                <a16:creationId xmlns:a16="http://schemas.microsoft.com/office/drawing/2014/main" id="{6551A567-1BAA-4AC6-9F7A-F46CFBD488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5139" y="1381835"/>
            <a:ext cx="3075535" cy="2396843"/>
          </a:xfrm>
          <a:prstGeom prst="rect">
            <a:avLst/>
          </a:prstGeom>
        </p:spPr>
      </p:pic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65932DE4-E8F0-4508-BAA8-6D8674060951}"/>
              </a:ext>
            </a:extLst>
          </p:cNvPr>
          <p:cNvCxnSpPr/>
          <p:nvPr/>
        </p:nvCxnSpPr>
        <p:spPr>
          <a:xfrm>
            <a:off x="1187355" y="3971498"/>
            <a:ext cx="10031105" cy="0"/>
          </a:xfrm>
          <a:prstGeom prst="line">
            <a:avLst/>
          </a:prstGeom>
          <a:ln w="28575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CuadroTexto 9">
            <a:extLst>
              <a:ext uri="{FF2B5EF4-FFF2-40B4-BE49-F238E27FC236}">
                <a16:creationId xmlns:a16="http://schemas.microsoft.com/office/drawing/2014/main" id="{2F89591A-DE72-41BB-B175-4CCD93A885EB}"/>
              </a:ext>
            </a:extLst>
          </p:cNvPr>
          <p:cNvSpPr txBox="1"/>
          <p:nvPr/>
        </p:nvSpPr>
        <p:spPr>
          <a:xfrm>
            <a:off x="1187355" y="4014192"/>
            <a:ext cx="100311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600" dirty="0">
                <a:latin typeface="Segoe UI Light" panose="020B0502040204020203" pitchFamily="34" charset="0"/>
                <a:cs typeface="Segoe UI Light" panose="020B0502040204020203" pitchFamily="34" charset="0"/>
              </a:rPr>
              <a:t>STLA</a:t>
            </a:r>
          </a:p>
          <a:p>
            <a:pPr algn="ctr"/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</a:rPr>
              <a:t>Sistema de Trazabilidad y Logística Automotriz </a:t>
            </a:r>
            <a:endParaRPr lang="es-UY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969549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</TotalTime>
  <Words>263</Words>
  <Application>Microsoft Office PowerPoint</Application>
  <PresentationFormat>Panorámica</PresentationFormat>
  <Paragraphs>42</Paragraphs>
  <Slides>7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Segoe UI</vt:lpstr>
      <vt:lpstr>Segoe UI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Rafael</dc:creator>
  <cp:lastModifiedBy>Rafael</cp:lastModifiedBy>
  <cp:revision>8</cp:revision>
  <dcterms:created xsi:type="dcterms:W3CDTF">2019-09-30T04:23:38Z</dcterms:created>
  <dcterms:modified xsi:type="dcterms:W3CDTF">2019-09-30T05:47:48Z</dcterms:modified>
</cp:coreProperties>
</file>

<file path=docProps/thumbnail.jpeg>
</file>